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a:srgbClr val="582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B9647C-5919-4818-836E-4DEFF97F2D0A}" v="8" dt="2019-03-22T17:39:54.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844" autoAdjust="0"/>
    <p:restoredTop sz="94660"/>
  </p:normalViewPr>
  <p:slideViewPr>
    <p:cSldViewPr snapToGrid="0">
      <p:cViewPr>
        <p:scale>
          <a:sx n="30" d="100"/>
          <a:sy n="30" d="100"/>
        </p:scale>
        <p:origin x="2093" y="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5/1/2020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B923EF-E76C-4A44-9FB2-3DF9F1C3B813}"/>
              </a:ext>
            </a:extLst>
          </p:cNvPr>
          <p:cNvSpPr/>
          <p:nvPr/>
        </p:nvSpPr>
        <p:spPr>
          <a:xfrm>
            <a:off x="625639" y="5836248"/>
            <a:ext cx="20710915" cy="6118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Background</a:t>
            </a:r>
          </a:p>
          <a:p>
            <a:pPr>
              <a:spcBef>
                <a:spcPts val="1200"/>
              </a:spcBef>
            </a:pPr>
            <a:r>
              <a:rPr lang="en-US" sz="4000" dirty="0">
                <a:solidFill>
                  <a:schemeClr val="tx1"/>
                </a:solidFill>
                <a:latin typeface="Century Schoolbook" panose="02040604050505020304" pitchFamily="18" charset="0"/>
                <a:cs typeface="Times New Roman" panose="02020603050405020304" pitchFamily="18" charset="0"/>
              </a:rPr>
              <a:t>The ENGL 338: “Shakespeare” course, taught by Professor Debra </a:t>
            </a:r>
            <a:r>
              <a:rPr lang="en-US" sz="4000" dirty="0" err="1">
                <a:solidFill>
                  <a:schemeClr val="tx1"/>
                </a:solidFill>
                <a:latin typeface="Century Schoolbook" panose="02040604050505020304" pitchFamily="18" charset="0"/>
                <a:cs typeface="Times New Roman" panose="02020603050405020304" pitchFamily="18" charset="0"/>
              </a:rPr>
              <a:t>Rienstra</a:t>
            </a:r>
            <a:r>
              <a:rPr lang="en-US" sz="4000" dirty="0">
                <a:solidFill>
                  <a:schemeClr val="tx1"/>
                </a:solidFill>
                <a:latin typeface="Century Schoolbook" panose="02040604050505020304" pitchFamily="18" charset="0"/>
                <a:cs typeface="Times New Roman" panose="02020603050405020304" pitchFamily="18" charset="0"/>
              </a:rPr>
              <a:t>, was deeply engaging and incredibly fun. Discussion and enthusiasm was fostered inside and outside of the classroom, and one result of this was active and productive online class discussion forums. Shortly after the conclusion of the course, I found myself still thinking on the various topics and conversations of the course and became curious about the posting habits on the class’ online forums, which had been so unlike my prior experiences with such things. I then decided to collect data from each forum as well as all of them collectively to see what kind of picture the data would paint.</a:t>
            </a:r>
            <a:endParaRPr lang="en-US" sz="6000" dirty="0">
              <a:solidFill>
                <a:schemeClr val="tx1"/>
              </a:solidFill>
            </a:endParaRPr>
          </a:p>
        </p:txBody>
      </p:sp>
      <p:sp>
        <p:nvSpPr>
          <p:cNvPr id="4" name="TextBox 3">
            <a:extLst>
              <a:ext uri="{FF2B5EF4-FFF2-40B4-BE49-F238E27FC236}">
                <a16:creationId xmlns:a16="http://schemas.microsoft.com/office/drawing/2014/main" id="{68455382-DEEE-4A30-A9C5-DA0E728C22DE}"/>
              </a:ext>
            </a:extLst>
          </p:cNvPr>
          <p:cNvSpPr txBox="1"/>
          <p:nvPr/>
        </p:nvSpPr>
        <p:spPr>
          <a:xfrm>
            <a:off x="657170" y="-1"/>
            <a:ext cx="15867346" cy="5539978"/>
          </a:xfrm>
          <a:prstGeom prst="rect">
            <a:avLst/>
          </a:prstGeom>
          <a:noFill/>
        </p:spPr>
        <p:txBody>
          <a:bodyPr wrap="square" rtlCol="0">
            <a:spAutoFit/>
          </a:bodyPr>
          <a:lstStyle/>
          <a:p>
            <a:endParaRPr lang="en-US" sz="3600" b="1" dirty="0">
              <a:latin typeface="Century Schoolbook" panose="02040604050505020304" pitchFamily="18" charset="0"/>
              <a:cs typeface="Times New Roman" panose="02020603050405020304" pitchFamily="18" charset="0"/>
            </a:endParaRPr>
          </a:p>
          <a:p>
            <a:r>
              <a:rPr lang="en-US" sz="6000" b="1" dirty="0">
                <a:latin typeface="Century Schoolbook" panose="02040604050505020304" pitchFamily="18" charset="0"/>
                <a:cs typeface="Times New Roman" panose="02020603050405020304" pitchFamily="18" charset="0"/>
              </a:rPr>
              <a:t>A Statistical Analysis of Discussion Forum Posts Made by Fall 2018 ENGL 338: “Shakespeare” Students</a:t>
            </a:r>
          </a:p>
          <a:p>
            <a:r>
              <a:rPr lang="en-US" sz="5400" dirty="0">
                <a:latin typeface="Century Schoolbook" panose="02040604050505020304" pitchFamily="18" charset="0"/>
                <a:cs typeface="Times New Roman" panose="02020603050405020304" pitchFamily="18" charset="0"/>
              </a:rPr>
              <a:t>Hannah Smith</a:t>
            </a:r>
          </a:p>
          <a:p>
            <a:r>
              <a:rPr lang="en-US" sz="4800" dirty="0">
                <a:latin typeface="Century Schoolbook" panose="02040604050505020304" pitchFamily="18" charset="0"/>
                <a:cs typeface="Times New Roman" panose="02020603050405020304" pitchFamily="18" charset="0"/>
              </a:rPr>
              <a:t>English Department</a:t>
            </a:r>
          </a:p>
          <a:p>
            <a:endParaRPr lang="en-US" sz="3600" dirty="0">
              <a:latin typeface="Century Schoolbook" panose="020406040505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9D70880A-AF0C-43FB-AD83-F531558C0F10}"/>
              </a:ext>
            </a:extLst>
          </p:cNvPr>
          <p:cNvSpPr/>
          <p:nvPr/>
        </p:nvSpPr>
        <p:spPr>
          <a:xfrm>
            <a:off x="657170" y="25930146"/>
            <a:ext cx="20437531" cy="2697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i="1" dirty="0">
                <a:solidFill>
                  <a:schemeClr val="tx1"/>
                </a:solidFill>
                <a:latin typeface="Century Schoolbook" panose="02040604050505020304" pitchFamily="18" charset="0"/>
                <a:cs typeface="Times New Roman" panose="02020603050405020304" pitchFamily="18" charset="0"/>
              </a:rPr>
              <a:t>Acknowledgements</a:t>
            </a: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Thank you, Professor </a:t>
            </a:r>
            <a:r>
              <a:rPr lang="en-US" sz="3600" dirty="0" err="1">
                <a:solidFill>
                  <a:schemeClr val="tx1"/>
                </a:solidFill>
                <a:latin typeface="Century Schoolbook" panose="02040604050505020304" pitchFamily="18" charset="0"/>
                <a:cs typeface="Times New Roman" panose="02020603050405020304" pitchFamily="18" charset="0"/>
              </a:rPr>
              <a:t>Rienstra</a:t>
            </a:r>
            <a:r>
              <a:rPr lang="en-US" sz="3600" dirty="0">
                <a:solidFill>
                  <a:schemeClr val="tx1"/>
                </a:solidFill>
                <a:latin typeface="Century Schoolbook" panose="02040604050505020304" pitchFamily="18" charset="0"/>
                <a:cs typeface="Times New Roman" panose="02020603050405020304" pitchFamily="18" charset="0"/>
              </a:rPr>
              <a:t>, for your excellent teaching, passion in the discipline, genuine care for your students, and so much more. And thank you to all of my classmates in ENGL 338. It was an honor and a joy to study with you.</a:t>
            </a:r>
          </a:p>
          <a:p>
            <a:pPr algn="ctr"/>
            <a:endParaRPr lang="en-US" dirty="0"/>
          </a:p>
        </p:txBody>
      </p:sp>
      <p:sp>
        <p:nvSpPr>
          <p:cNvPr id="15" name="Rectangle 14">
            <a:extLst>
              <a:ext uri="{FF2B5EF4-FFF2-40B4-BE49-F238E27FC236}">
                <a16:creationId xmlns:a16="http://schemas.microsoft.com/office/drawing/2014/main" id="{FB97A6C2-ED5D-42B5-8EF1-E63BA6170E19}"/>
              </a:ext>
            </a:extLst>
          </p:cNvPr>
          <p:cNvSpPr/>
          <p:nvPr/>
        </p:nvSpPr>
        <p:spPr>
          <a:xfrm>
            <a:off x="657170" y="15799390"/>
            <a:ext cx="20679387" cy="365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Findings</a:t>
            </a:r>
          </a:p>
          <a:p>
            <a:pPr>
              <a:spcBef>
                <a:spcPts val="1200"/>
              </a:spcBef>
            </a:pPr>
            <a:r>
              <a:rPr lang="en-US" sz="4000" dirty="0">
                <a:solidFill>
                  <a:schemeClr val="tx1"/>
                </a:solidFill>
                <a:latin typeface="Century Schoolbook" panose="02040604050505020304" pitchFamily="18" charset="0"/>
                <a:cs typeface="Times New Roman" panose="02020603050405020304" pitchFamily="18" charset="0"/>
              </a:rPr>
              <a:t>Among other things, I found that students completed significant informal writing during the semester. On average, each student wrote about 4,200 words on the forums in total—that’s the equivalent of an additional 13-page paper. </a:t>
            </a:r>
          </a:p>
          <a:p>
            <a:pPr>
              <a:spcBef>
                <a:spcPts val="1200"/>
              </a:spcBef>
            </a:pPr>
            <a:r>
              <a:rPr lang="en-US" sz="3200" i="1" dirty="0">
                <a:solidFill>
                  <a:schemeClr val="tx1"/>
                </a:solidFill>
                <a:latin typeface="Century Schoolbook" panose="02040604050505020304" pitchFamily="18" charset="0"/>
                <a:cs typeface="Times New Roman" panose="02020603050405020304" pitchFamily="18" charset="0"/>
              </a:rPr>
              <a:t>Below is a sample of some of the graphed data.</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p:txBody>
      </p:sp>
      <p:pic>
        <p:nvPicPr>
          <p:cNvPr id="24" name="Picture 23">
            <a:extLst>
              <a:ext uri="{FF2B5EF4-FFF2-40B4-BE49-F238E27FC236}">
                <a16:creationId xmlns:a16="http://schemas.microsoft.com/office/drawing/2014/main" id="{C027EA4E-3B2F-42F6-94AE-5FB5DC71CC87}"/>
              </a:ext>
            </a:extLst>
          </p:cNvPr>
          <p:cNvPicPr>
            <a:picLocks noChangeAspect="1"/>
          </p:cNvPicPr>
          <p:nvPr/>
        </p:nvPicPr>
        <p:blipFill rotWithShape="1">
          <a:blip r:embed="rId2">
            <a:extLst>
              <a:ext uri="{28A0092B-C50C-407E-A947-70E740481C1C}">
                <a14:useLocalDpi xmlns:a14="http://schemas.microsoft.com/office/drawing/2010/main" val="0"/>
              </a:ext>
            </a:extLst>
          </a:blip>
          <a:srcRect l="22088" t="6751" r="22340" b="10750"/>
          <a:stretch/>
        </p:blipFill>
        <p:spPr>
          <a:xfrm>
            <a:off x="16562902" y="734458"/>
            <a:ext cx="4773652" cy="3986243"/>
          </a:xfrm>
          <a:prstGeom prst="rect">
            <a:avLst/>
          </a:prstGeom>
        </p:spPr>
      </p:pic>
      <p:cxnSp>
        <p:nvCxnSpPr>
          <p:cNvPr id="3" name="Straight Connector 2">
            <a:extLst>
              <a:ext uri="{FF2B5EF4-FFF2-40B4-BE49-F238E27FC236}">
                <a16:creationId xmlns:a16="http://schemas.microsoft.com/office/drawing/2014/main" id="{6F6B188D-449A-4754-992C-9CA5EFF11B51}"/>
              </a:ext>
            </a:extLst>
          </p:cNvPr>
          <p:cNvCxnSpPr/>
          <p:nvPr/>
        </p:nvCxnSpPr>
        <p:spPr>
          <a:xfrm>
            <a:off x="0" y="5355771"/>
            <a:ext cx="21945600" cy="0"/>
          </a:xfrm>
          <a:prstGeom prst="line">
            <a:avLst/>
          </a:prstGeom>
          <a:ln w="228600">
            <a:solidFill>
              <a:srgbClr val="7A000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8FC0DD9-C34D-4852-A0D8-0F2E6E50C6C5}"/>
              </a:ext>
            </a:extLst>
          </p:cNvPr>
          <p:cNvSpPr/>
          <p:nvPr/>
        </p:nvSpPr>
        <p:spPr>
          <a:xfrm>
            <a:off x="609874" y="11954469"/>
            <a:ext cx="20710915" cy="3844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Description</a:t>
            </a:r>
          </a:p>
          <a:p>
            <a:pPr>
              <a:spcBef>
                <a:spcPts val="1200"/>
              </a:spcBef>
            </a:pPr>
            <a:r>
              <a:rPr lang="en-US" sz="4000" dirty="0">
                <a:solidFill>
                  <a:schemeClr val="tx1"/>
                </a:solidFill>
                <a:latin typeface="Century Schoolbook" panose="02040604050505020304" pitchFamily="18" charset="0"/>
                <a:cs typeface="Times New Roman" panose="02020603050405020304" pitchFamily="18" charset="0"/>
              </a:rPr>
              <a:t>I looked at 11 elements of the course’s 10 forums and 15 elements of the forums collectively, including the number of participants per forum, the average number of words per forum post, and the average number of posts submitted before and after the deadline. Then I charted and graphed the data.</a:t>
            </a:r>
          </a:p>
          <a:p>
            <a:endParaRPr lang="en-US" sz="6000" dirty="0">
              <a:solidFill>
                <a:schemeClr val="tx1"/>
              </a:solidFill>
            </a:endParaRPr>
          </a:p>
        </p:txBody>
      </p:sp>
      <p:grpSp>
        <p:nvGrpSpPr>
          <p:cNvPr id="6" name="Group 5">
            <a:extLst>
              <a:ext uri="{FF2B5EF4-FFF2-40B4-BE49-F238E27FC236}">
                <a16:creationId xmlns:a16="http://schemas.microsoft.com/office/drawing/2014/main" id="{7C3963EB-A20B-45E0-8286-8B9C67377332}"/>
              </a:ext>
            </a:extLst>
          </p:cNvPr>
          <p:cNvGrpSpPr/>
          <p:nvPr/>
        </p:nvGrpSpPr>
        <p:grpSpPr>
          <a:xfrm>
            <a:off x="625639" y="19551558"/>
            <a:ext cx="20795062" cy="6378588"/>
            <a:chOff x="573023" y="19199423"/>
            <a:chExt cx="20795062" cy="6378588"/>
          </a:xfrm>
        </p:grpSpPr>
        <p:pic>
          <p:nvPicPr>
            <p:cNvPr id="2" name="Picture 1">
              <a:extLst>
                <a:ext uri="{FF2B5EF4-FFF2-40B4-BE49-F238E27FC236}">
                  <a16:creationId xmlns:a16="http://schemas.microsoft.com/office/drawing/2014/main" id="{64778724-B9F9-48A4-958D-21865C8EF696}"/>
                </a:ext>
              </a:extLst>
            </p:cNvPr>
            <p:cNvPicPr>
              <a:picLocks noChangeAspect="1"/>
            </p:cNvPicPr>
            <p:nvPr/>
          </p:nvPicPr>
          <p:blipFill rotWithShape="1">
            <a:blip r:embed="rId3"/>
            <a:srcRect l="3316" t="3441" b="4105"/>
            <a:stretch/>
          </p:blipFill>
          <p:spPr>
            <a:xfrm>
              <a:off x="573023" y="19199423"/>
              <a:ext cx="11053258" cy="6378588"/>
            </a:xfrm>
            <a:prstGeom prst="rect">
              <a:avLst/>
            </a:prstGeom>
          </p:spPr>
        </p:pic>
        <p:pic>
          <p:nvPicPr>
            <p:cNvPr id="5" name="Picture 4">
              <a:extLst>
                <a:ext uri="{FF2B5EF4-FFF2-40B4-BE49-F238E27FC236}">
                  <a16:creationId xmlns:a16="http://schemas.microsoft.com/office/drawing/2014/main" id="{8C3C2873-166D-4CC6-96D7-90C128972B0F}"/>
                </a:ext>
              </a:extLst>
            </p:cNvPr>
            <p:cNvPicPr>
              <a:picLocks noChangeAspect="1"/>
            </p:cNvPicPr>
            <p:nvPr/>
          </p:nvPicPr>
          <p:blipFill rotWithShape="1">
            <a:blip r:embed="rId4"/>
            <a:srcRect l="2489" t="3467" r="2258" b="3973"/>
            <a:stretch/>
          </p:blipFill>
          <p:spPr>
            <a:xfrm>
              <a:off x="11163414" y="19296266"/>
              <a:ext cx="10204671" cy="6184901"/>
            </a:xfrm>
            <a:prstGeom prst="rect">
              <a:avLst/>
            </a:prstGeom>
          </p:spPr>
        </p:pic>
      </p:grpSp>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E0CB4F-8BB6-44FB-849E-C9D63C94F54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CE30347-B34F-4EF2-A27F-1DD0D1728321}">
  <ds:schemaRefs>
    <ds:schemaRef ds:uri="http://schemas.microsoft.com/sharepoint/v3/contenttype/forms"/>
  </ds:schemaRefs>
</ds:datastoreItem>
</file>

<file path=customXml/itemProps3.xml><?xml version="1.0" encoding="utf-8"?>
<ds:datastoreItem xmlns:ds="http://schemas.openxmlformats.org/officeDocument/2006/customXml" ds:itemID="{C533555B-9CE2-454F-AA1F-E0673F4E3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201</TotalTime>
  <Words>307</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Schoolbook</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Hannah Smith</cp:lastModifiedBy>
  <cp:revision>21</cp:revision>
  <dcterms:created xsi:type="dcterms:W3CDTF">2019-03-22T02:31:02Z</dcterms:created>
  <dcterms:modified xsi:type="dcterms:W3CDTF">2020-05-02T05:17:15Z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